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Inter" panose="02000503000000020004" pitchFamily="2" charset="0"/>
      <p:regular r:id="rId19"/>
      <p:bold r:id="rId20"/>
    </p:embeddedFont>
    <p:embeddedFont>
      <p:font typeface="Montserrat" pitchFamily="2" charset="77"/>
      <p:regular r:id="rId21"/>
      <p:bold r:id="rId22"/>
      <p:italic r:id="rId23"/>
      <p:boldItalic r:id="rId24"/>
    </p:embeddedFont>
    <p:embeddedFont>
      <p:font typeface="Oswald" pitchFamily="2" charset="77"/>
      <p:regular r:id="rId25"/>
      <p:bold r:id="rId26"/>
    </p:embeddedFont>
    <p:embeddedFont>
      <p:font typeface="Poppins" pitchFamily="2" charset="77"/>
      <p:regular r:id="rId27"/>
      <p:bold r:id="rId28"/>
      <p:italic r:id="rId29"/>
      <p:boldItalic r:id="rId30"/>
    </p:embeddedFont>
    <p:embeddedFont>
      <p:font typeface="Roboto" panose="02000000000000000000" pitchFamily="2" charset="0"/>
      <p:regular r:id="rId31"/>
      <p:bold r:id="rId32"/>
      <p: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30">
          <p15:clr>
            <a:srgbClr val="747775"/>
          </p15:clr>
        </p15:guide>
        <p15:guide id="2" orient="horz" pos="3705">
          <p15:clr>
            <a:srgbClr val="747775"/>
          </p15:clr>
        </p15:guide>
        <p15:guide id="3" orient="horz" pos="3256">
          <p15:clr>
            <a:srgbClr val="747775"/>
          </p15:clr>
        </p15:guide>
        <p15:guide id="4" orient="horz" pos="3528">
          <p15:clr>
            <a:srgbClr val="747775"/>
          </p15:clr>
        </p15:guide>
        <p15:guide id="5" pos="284">
          <p15:clr>
            <a:srgbClr val="747775"/>
          </p15:clr>
        </p15:guide>
        <p15:guide id="6" orient="horz" pos="234">
          <p15:clr>
            <a:srgbClr val="747775"/>
          </p15:clr>
        </p15:guide>
        <p15:guide id="7" pos="1699">
          <p15:clr>
            <a:srgbClr val="747775"/>
          </p15:clr>
        </p15:guide>
        <p15:guide id="8" orient="horz" pos="544">
          <p15:clr>
            <a:srgbClr val="747775"/>
          </p15:clr>
        </p15:guide>
        <p15:guide id="9" orient="horz" pos="1368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jjp830yMZeu2oICoHuguRatZly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8"/>
  </p:normalViewPr>
  <p:slideViewPr>
    <p:cSldViewPr snapToGrid="0">
      <p:cViewPr varScale="1">
        <p:scale>
          <a:sx n="105" d="100"/>
          <a:sy n="105" d="100"/>
        </p:scale>
        <p:origin x="840" y="200"/>
      </p:cViewPr>
      <p:guideLst>
        <p:guide orient="horz" pos="2830"/>
        <p:guide orient="horz" pos="3705"/>
        <p:guide orient="horz" pos="3256"/>
        <p:guide orient="horz" pos="3528"/>
        <p:guide pos="284"/>
        <p:guide orient="horz" pos="234"/>
        <p:guide pos="1699"/>
        <p:guide orient="horz" pos="544"/>
        <p:guide orient="horz" pos="1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21" Type="http://schemas.openxmlformats.org/officeDocument/2006/relationships/font" Target="fonts/font7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3" name="Google Shape;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1" name="Google Shape;18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5" name="Google Shape;2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7" name="Google Shape;25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4" name="Google Shape;1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6" name="Google Shape;12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a35f46fbd6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4" name="Google Shape;144;g2a35f46fbd6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a35f46fbd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g2a35f46fbd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ec35790be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9" name="Google Shape;169;g1ec35790be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7"/>
          <p:cNvSpPr>
            <a:spLocks noGrp="1"/>
          </p:cNvSpPr>
          <p:nvPr>
            <p:ph type="pic" idx="2"/>
          </p:nvPr>
        </p:nvSpPr>
        <p:spPr>
          <a:xfrm>
            <a:off x="4976932" y="1183454"/>
            <a:ext cx="5578179" cy="449109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Slide">
  <p:cSld name="9_Title Slid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6"/>
          <p:cNvSpPr>
            <a:spLocks noGrp="1"/>
          </p:cNvSpPr>
          <p:nvPr>
            <p:ph type="pic" idx="2"/>
          </p:nvPr>
        </p:nvSpPr>
        <p:spPr>
          <a:xfrm>
            <a:off x="2706304" y="4481832"/>
            <a:ext cx="2772873" cy="237616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7"/>
          <p:cNvSpPr>
            <a:spLocks noGrp="1"/>
          </p:cNvSpPr>
          <p:nvPr>
            <p:ph type="pic" idx="2"/>
          </p:nvPr>
        </p:nvSpPr>
        <p:spPr>
          <a:xfrm>
            <a:off x="6349818" y="0"/>
            <a:ext cx="4099252" cy="262861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Slide">
  <p:cSld name="11_Title Slid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8"/>
          <p:cNvSpPr>
            <a:spLocks noGrp="1"/>
          </p:cNvSpPr>
          <p:nvPr>
            <p:ph type="pic" idx="2"/>
          </p:nvPr>
        </p:nvSpPr>
        <p:spPr>
          <a:xfrm>
            <a:off x="1996257" y="3595129"/>
            <a:ext cx="1555932" cy="1625601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38"/>
          <p:cNvSpPr>
            <a:spLocks noGrp="1"/>
          </p:cNvSpPr>
          <p:nvPr>
            <p:ph type="pic" idx="3"/>
          </p:nvPr>
        </p:nvSpPr>
        <p:spPr>
          <a:xfrm>
            <a:off x="7403995" y="4269119"/>
            <a:ext cx="1555932" cy="1625601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38"/>
          <p:cNvSpPr>
            <a:spLocks noGrp="1"/>
          </p:cNvSpPr>
          <p:nvPr>
            <p:ph type="pic" idx="4"/>
          </p:nvPr>
        </p:nvSpPr>
        <p:spPr>
          <a:xfrm>
            <a:off x="5474995" y="1259673"/>
            <a:ext cx="1555932" cy="162560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Slide">
  <p:cSld name="13_Title Slid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0"/>
          <p:cNvSpPr>
            <a:spLocks noGrp="1"/>
          </p:cNvSpPr>
          <p:nvPr>
            <p:ph type="pic" idx="2"/>
          </p:nvPr>
        </p:nvSpPr>
        <p:spPr>
          <a:xfrm>
            <a:off x="6930427" y="773576"/>
            <a:ext cx="971272" cy="952079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40"/>
          <p:cNvSpPr>
            <a:spLocks noGrp="1"/>
          </p:cNvSpPr>
          <p:nvPr>
            <p:ph type="pic" idx="3"/>
          </p:nvPr>
        </p:nvSpPr>
        <p:spPr>
          <a:xfrm>
            <a:off x="6930427" y="2228357"/>
            <a:ext cx="971272" cy="952079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40"/>
          <p:cNvSpPr>
            <a:spLocks noGrp="1"/>
          </p:cNvSpPr>
          <p:nvPr>
            <p:ph type="pic" idx="4"/>
          </p:nvPr>
        </p:nvSpPr>
        <p:spPr>
          <a:xfrm>
            <a:off x="6930427" y="5132347"/>
            <a:ext cx="971272" cy="952079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40"/>
          <p:cNvSpPr>
            <a:spLocks noGrp="1"/>
          </p:cNvSpPr>
          <p:nvPr>
            <p:ph type="pic" idx="5"/>
          </p:nvPr>
        </p:nvSpPr>
        <p:spPr>
          <a:xfrm>
            <a:off x="6930427" y="3677566"/>
            <a:ext cx="971272" cy="95207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Slide">
  <p:cSld name="14_Title Slid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1"/>
          <p:cNvSpPr>
            <a:spLocks noGrp="1"/>
          </p:cNvSpPr>
          <p:nvPr>
            <p:ph type="pic" idx="2"/>
          </p:nvPr>
        </p:nvSpPr>
        <p:spPr>
          <a:xfrm>
            <a:off x="0" y="4315171"/>
            <a:ext cx="4487571" cy="254283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Slide">
  <p:cSld name="15_Title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2"/>
          <p:cNvSpPr>
            <a:spLocks noGrp="1"/>
          </p:cNvSpPr>
          <p:nvPr>
            <p:ph type="pic" idx="2"/>
          </p:nvPr>
        </p:nvSpPr>
        <p:spPr>
          <a:xfrm>
            <a:off x="7704429" y="0"/>
            <a:ext cx="4487571" cy="254283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Slide">
  <p:cSld name="16_Title Slid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>
            <a:spLocks noGrp="1"/>
          </p:cNvSpPr>
          <p:nvPr>
            <p:ph type="pic" idx="2"/>
          </p:nvPr>
        </p:nvSpPr>
        <p:spPr>
          <a:xfrm>
            <a:off x="7427864" y="0"/>
            <a:ext cx="4764136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Slide">
  <p:cSld name="17_Title Slid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4"/>
          <p:cNvSpPr>
            <a:spLocks noGrp="1"/>
          </p:cNvSpPr>
          <p:nvPr>
            <p:ph type="pic" idx="2"/>
          </p:nvPr>
        </p:nvSpPr>
        <p:spPr>
          <a:xfrm>
            <a:off x="458775" y="1183454"/>
            <a:ext cx="5637225" cy="449109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8"/>
          <p:cNvSpPr>
            <a:spLocks noGrp="1"/>
          </p:cNvSpPr>
          <p:nvPr>
            <p:ph type="pic" idx="2"/>
          </p:nvPr>
        </p:nvSpPr>
        <p:spPr>
          <a:xfrm>
            <a:off x="975399" y="1763747"/>
            <a:ext cx="2481359" cy="333050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1"/>
          <p:cNvSpPr>
            <a:spLocks noGrp="1"/>
          </p:cNvSpPr>
          <p:nvPr>
            <p:ph type="pic" idx="2"/>
          </p:nvPr>
        </p:nvSpPr>
        <p:spPr>
          <a:xfrm>
            <a:off x="7135796" y="1714500"/>
            <a:ext cx="3619500" cy="3429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9"/>
          <p:cNvSpPr>
            <a:spLocks noGrp="1"/>
          </p:cNvSpPr>
          <p:nvPr>
            <p:ph type="pic" idx="2"/>
          </p:nvPr>
        </p:nvSpPr>
        <p:spPr>
          <a:xfrm>
            <a:off x="5162843" y="1"/>
            <a:ext cx="4593134" cy="250404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0"/>
          <p:cNvSpPr>
            <a:spLocks noGrp="1"/>
          </p:cNvSpPr>
          <p:nvPr>
            <p:ph type="pic" idx="2"/>
          </p:nvPr>
        </p:nvSpPr>
        <p:spPr>
          <a:xfrm>
            <a:off x="0" y="3429000"/>
            <a:ext cx="3619500" cy="3429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2"/>
          <p:cNvSpPr>
            <a:spLocks noGrp="1"/>
          </p:cNvSpPr>
          <p:nvPr>
            <p:ph type="pic" idx="2"/>
          </p:nvPr>
        </p:nvSpPr>
        <p:spPr>
          <a:xfrm>
            <a:off x="6771063" y="3947628"/>
            <a:ext cx="3619500" cy="29103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Slide">
  <p:cSld name="6_Title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3"/>
          <p:cNvSpPr>
            <a:spLocks noGrp="1"/>
          </p:cNvSpPr>
          <p:nvPr>
            <p:ph type="pic" idx="2"/>
          </p:nvPr>
        </p:nvSpPr>
        <p:spPr>
          <a:xfrm>
            <a:off x="1" y="4254072"/>
            <a:ext cx="1770743" cy="2232154"/>
          </a:xfrm>
          <a:prstGeom prst="rect">
            <a:avLst/>
          </a:prstGeom>
          <a:noFill/>
          <a:ln>
            <a:noFill/>
          </a:ln>
        </p:spPr>
      </p:sp>
      <p:sp>
        <p:nvSpPr>
          <p:cNvPr id="25" name="Google Shape;25;p33"/>
          <p:cNvSpPr>
            <a:spLocks noGrp="1"/>
          </p:cNvSpPr>
          <p:nvPr>
            <p:ph type="pic" idx="3"/>
          </p:nvPr>
        </p:nvSpPr>
        <p:spPr>
          <a:xfrm>
            <a:off x="10421258" y="2021918"/>
            <a:ext cx="1770743" cy="223215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Slide">
  <p:cSld name="7_Title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4"/>
          <p:cNvSpPr>
            <a:spLocks noGrp="1"/>
          </p:cNvSpPr>
          <p:nvPr>
            <p:ph type="pic" idx="2"/>
          </p:nvPr>
        </p:nvSpPr>
        <p:spPr>
          <a:xfrm>
            <a:off x="7391400" y="2312923"/>
            <a:ext cx="3149699" cy="2232154"/>
          </a:xfrm>
          <a:prstGeom prst="rect">
            <a:avLst/>
          </a:prstGeom>
          <a:noFill/>
          <a:ln>
            <a:noFill/>
          </a:ln>
        </p:spPr>
      </p:sp>
      <p:sp>
        <p:nvSpPr>
          <p:cNvPr id="28" name="Google Shape;28;p34"/>
          <p:cNvSpPr>
            <a:spLocks noGrp="1"/>
          </p:cNvSpPr>
          <p:nvPr>
            <p:ph type="pic" idx="3"/>
          </p:nvPr>
        </p:nvSpPr>
        <p:spPr>
          <a:xfrm>
            <a:off x="1650903" y="2312923"/>
            <a:ext cx="3149699" cy="223215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Slide">
  <p:cSld name="8_Title Slid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5"/>
          <p:cNvSpPr>
            <a:spLocks noGrp="1"/>
          </p:cNvSpPr>
          <p:nvPr>
            <p:ph type="pic" idx="2"/>
          </p:nvPr>
        </p:nvSpPr>
        <p:spPr>
          <a:xfrm>
            <a:off x="5708623" y="0"/>
            <a:ext cx="2431381" cy="223215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  <p:sldLayoutId id="2147483665" r:id="rId16"/>
    <p:sldLayoutId id="2147483666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"/>
          <p:cNvSpPr/>
          <p:nvPr/>
        </p:nvSpPr>
        <p:spPr>
          <a:xfrm>
            <a:off x="5841608" y="0"/>
            <a:ext cx="6350391" cy="6858000"/>
          </a:xfrm>
          <a:prstGeom prst="rect">
            <a:avLst/>
          </a:prstGeom>
          <a:solidFill>
            <a:srgbClr val="1716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"/>
          <p:cNvSpPr txBox="1"/>
          <p:nvPr/>
        </p:nvSpPr>
        <p:spPr>
          <a:xfrm>
            <a:off x="1505900" y="4016150"/>
            <a:ext cx="2961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C0C0C"/>
                </a:solidFill>
                <a:latin typeface="Oswald"/>
                <a:ea typeface="Oswald"/>
                <a:cs typeface="Oswald"/>
                <a:sym typeface="Oswald"/>
              </a:rPr>
              <a:t>Tu comunidad</a:t>
            </a:r>
            <a:endParaRPr sz="2400" b="1" i="0" u="none" strike="noStrike" cap="non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7" name="Google Shape;67;p1"/>
          <p:cNvSpPr txBox="1"/>
          <p:nvPr/>
        </p:nvSpPr>
        <p:spPr>
          <a:xfrm>
            <a:off x="873120" y="5520469"/>
            <a:ext cx="32352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Pitch Deck</a:t>
            </a:r>
            <a:endParaRPr sz="140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8" name="Google Shape;68;p1"/>
          <p:cNvSpPr txBox="1"/>
          <p:nvPr/>
        </p:nvSpPr>
        <p:spPr>
          <a:xfrm rot="5400000">
            <a:off x="10424148" y="3321278"/>
            <a:ext cx="195786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PITCH</a:t>
            </a:r>
            <a:endParaRPr sz="140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9" name="Google Shape;69;p1"/>
          <p:cNvSpPr/>
          <p:nvPr/>
        </p:nvSpPr>
        <p:spPr>
          <a:xfrm>
            <a:off x="0" y="3092054"/>
            <a:ext cx="141140" cy="673893"/>
          </a:xfrm>
          <a:prstGeom prst="rect">
            <a:avLst/>
          </a:prstGeom>
          <a:solidFill>
            <a:srgbClr val="1716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"/>
          <p:cNvSpPr/>
          <p:nvPr/>
        </p:nvSpPr>
        <p:spPr>
          <a:xfrm>
            <a:off x="12050860" y="3092054"/>
            <a:ext cx="141140" cy="67389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"/>
          <p:cNvSpPr txBox="1"/>
          <p:nvPr/>
        </p:nvSpPr>
        <p:spPr>
          <a:xfrm>
            <a:off x="9634961" y="6270782"/>
            <a:ext cx="187583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2024</a:t>
            </a:r>
            <a:endParaRPr sz="140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2" name="Google Shape;72;p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8609" r="8607"/>
          <a:stretch/>
        </p:blipFill>
        <p:spPr>
          <a:xfrm>
            <a:off x="4976932" y="1183454"/>
            <a:ext cx="5578179" cy="4491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4213" y="3092044"/>
            <a:ext cx="4209637" cy="922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0"/>
          <p:cNvSpPr/>
          <p:nvPr/>
        </p:nvSpPr>
        <p:spPr>
          <a:xfrm>
            <a:off x="7427864" y="0"/>
            <a:ext cx="4764136" cy="6858000"/>
          </a:xfrm>
          <a:prstGeom prst="rect">
            <a:avLst/>
          </a:prstGeom>
          <a:solidFill>
            <a:srgbClr val="1716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0"/>
          <p:cNvSpPr txBox="1"/>
          <p:nvPr/>
        </p:nvSpPr>
        <p:spPr>
          <a:xfrm>
            <a:off x="636284" y="1266527"/>
            <a:ext cx="38736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4400">
                <a:solidFill>
                  <a:srgbClr val="3E3D3B"/>
                </a:solidFill>
                <a:latin typeface="Oswald"/>
                <a:ea typeface="Oswald"/>
                <a:cs typeface="Oswald"/>
                <a:sym typeface="Oswald"/>
              </a:rPr>
              <a:t>Equipo</a:t>
            </a:r>
            <a:endParaRPr sz="4400" i="0" u="none" strike="noStrike" cap="non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5" name="Google Shape;185;p20"/>
          <p:cNvSpPr txBox="1"/>
          <p:nvPr/>
        </p:nvSpPr>
        <p:spPr>
          <a:xfrm>
            <a:off x="11027031" y="6270782"/>
            <a:ext cx="71611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202</a:t>
            </a:r>
            <a:r>
              <a:rPr lang="en-US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0"/>
          <p:cNvSpPr txBox="1"/>
          <p:nvPr/>
        </p:nvSpPr>
        <p:spPr>
          <a:xfrm rot="5400000">
            <a:off x="10701900" y="3321278"/>
            <a:ext cx="195786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PITCH</a:t>
            </a:r>
            <a:endParaRPr sz="140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7" name="Google Shape;187;p20"/>
          <p:cNvSpPr/>
          <p:nvPr/>
        </p:nvSpPr>
        <p:spPr>
          <a:xfrm>
            <a:off x="0" y="3092054"/>
            <a:ext cx="141140" cy="673893"/>
          </a:xfrm>
          <a:prstGeom prst="rect">
            <a:avLst/>
          </a:prstGeom>
          <a:solidFill>
            <a:srgbClr val="1716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0"/>
          <p:cNvSpPr/>
          <p:nvPr/>
        </p:nvSpPr>
        <p:spPr>
          <a:xfrm>
            <a:off x="12050860" y="3092054"/>
            <a:ext cx="141140" cy="67389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9" name="Google Shape;189;p20"/>
          <p:cNvGrpSpPr/>
          <p:nvPr/>
        </p:nvGrpSpPr>
        <p:grpSpPr>
          <a:xfrm>
            <a:off x="8142349" y="1001871"/>
            <a:ext cx="1532413" cy="495488"/>
            <a:chOff x="7643532" y="983333"/>
            <a:chExt cx="1532413" cy="495488"/>
          </a:xfrm>
        </p:grpSpPr>
        <p:sp>
          <p:nvSpPr>
            <p:cNvPr id="190" name="Google Shape;190;p20"/>
            <p:cNvSpPr txBox="1"/>
            <p:nvPr/>
          </p:nvSpPr>
          <p:spPr>
            <a:xfrm>
              <a:off x="7643532" y="983333"/>
              <a:ext cx="1532413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Nombre 1</a:t>
              </a:r>
              <a:endParaRPr sz="140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91" name="Google Shape;191;p20"/>
            <p:cNvSpPr txBox="1"/>
            <p:nvPr/>
          </p:nvSpPr>
          <p:spPr>
            <a:xfrm>
              <a:off x="7643532" y="1247989"/>
              <a:ext cx="1532413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Cargo</a:t>
              </a:r>
              <a:endParaRPr sz="140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92" name="Google Shape;192;p20"/>
          <p:cNvGrpSpPr/>
          <p:nvPr/>
        </p:nvGrpSpPr>
        <p:grpSpPr>
          <a:xfrm>
            <a:off x="8142349" y="2456651"/>
            <a:ext cx="1532413" cy="495488"/>
            <a:chOff x="7643532" y="983333"/>
            <a:chExt cx="1532413" cy="495488"/>
          </a:xfrm>
        </p:grpSpPr>
        <p:sp>
          <p:nvSpPr>
            <p:cNvPr id="193" name="Google Shape;193;p20"/>
            <p:cNvSpPr txBox="1"/>
            <p:nvPr/>
          </p:nvSpPr>
          <p:spPr>
            <a:xfrm>
              <a:off x="7643532" y="983333"/>
              <a:ext cx="1532413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Nombre 2</a:t>
              </a:r>
              <a:endParaRPr sz="140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94" name="Google Shape;194;p20"/>
            <p:cNvSpPr txBox="1"/>
            <p:nvPr/>
          </p:nvSpPr>
          <p:spPr>
            <a:xfrm>
              <a:off x="7643532" y="1247989"/>
              <a:ext cx="1532413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Cargo</a:t>
              </a:r>
              <a:endParaRPr sz="140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95" name="Google Shape;195;p20"/>
          <p:cNvGrpSpPr/>
          <p:nvPr/>
        </p:nvGrpSpPr>
        <p:grpSpPr>
          <a:xfrm>
            <a:off x="8142349" y="3905860"/>
            <a:ext cx="1532413" cy="495488"/>
            <a:chOff x="7643532" y="983333"/>
            <a:chExt cx="1532413" cy="495488"/>
          </a:xfrm>
        </p:grpSpPr>
        <p:sp>
          <p:nvSpPr>
            <p:cNvPr id="196" name="Google Shape;196;p20"/>
            <p:cNvSpPr txBox="1"/>
            <p:nvPr/>
          </p:nvSpPr>
          <p:spPr>
            <a:xfrm>
              <a:off x="7643532" y="983333"/>
              <a:ext cx="1532413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Nombre 3</a:t>
              </a:r>
              <a:endParaRPr sz="140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97" name="Google Shape;197;p20"/>
            <p:cNvSpPr txBox="1"/>
            <p:nvPr/>
          </p:nvSpPr>
          <p:spPr>
            <a:xfrm>
              <a:off x="7643532" y="1247989"/>
              <a:ext cx="1532413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Cargo</a:t>
              </a:r>
              <a:endParaRPr sz="140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98" name="Google Shape;198;p20"/>
          <p:cNvGrpSpPr/>
          <p:nvPr/>
        </p:nvGrpSpPr>
        <p:grpSpPr>
          <a:xfrm>
            <a:off x="8142349" y="5360641"/>
            <a:ext cx="1532413" cy="495488"/>
            <a:chOff x="7643532" y="983333"/>
            <a:chExt cx="1532413" cy="495488"/>
          </a:xfrm>
        </p:grpSpPr>
        <p:sp>
          <p:nvSpPr>
            <p:cNvPr id="199" name="Google Shape;199;p20"/>
            <p:cNvSpPr txBox="1"/>
            <p:nvPr/>
          </p:nvSpPr>
          <p:spPr>
            <a:xfrm>
              <a:off x="7643532" y="983333"/>
              <a:ext cx="1532413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Nombre 4</a:t>
              </a:r>
              <a:endParaRPr sz="140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00" name="Google Shape;200;p20"/>
            <p:cNvSpPr txBox="1"/>
            <p:nvPr/>
          </p:nvSpPr>
          <p:spPr>
            <a:xfrm>
              <a:off x="7643532" y="1247989"/>
              <a:ext cx="1532413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Cargo</a:t>
              </a:r>
              <a:endParaRPr sz="140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201" name="Google Shape;201;p20"/>
          <p:cNvSpPr txBox="1"/>
          <p:nvPr/>
        </p:nvSpPr>
        <p:spPr>
          <a:xfrm>
            <a:off x="982302" y="3329185"/>
            <a:ext cx="185305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Cargo 1</a:t>
            </a:r>
            <a:endParaRPr sz="140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2" name="Google Shape;202;p20"/>
          <p:cNvSpPr txBox="1"/>
          <p:nvPr/>
        </p:nvSpPr>
        <p:spPr>
          <a:xfrm>
            <a:off x="982302" y="3613878"/>
            <a:ext cx="18531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Perfil, conocimientos y especialidades para desempeñar el ccargo.</a:t>
            </a:r>
            <a:endParaRPr sz="140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3" name="Google Shape;203;p20"/>
          <p:cNvSpPr txBox="1"/>
          <p:nvPr/>
        </p:nvSpPr>
        <p:spPr>
          <a:xfrm>
            <a:off x="4077897" y="3329185"/>
            <a:ext cx="185305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Cargo 2</a:t>
            </a:r>
            <a:endParaRPr sz="140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4" name="Google Shape;204;p20"/>
          <p:cNvSpPr txBox="1"/>
          <p:nvPr/>
        </p:nvSpPr>
        <p:spPr>
          <a:xfrm>
            <a:off x="4077897" y="3613878"/>
            <a:ext cx="18531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Perfil, conocimientos y especialidades para desempeñar el ccargo.</a:t>
            </a:r>
            <a:endParaRPr sz="140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5" name="Google Shape;205;p20"/>
          <p:cNvSpPr txBox="1"/>
          <p:nvPr/>
        </p:nvSpPr>
        <p:spPr>
          <a:xfrm>
            <a:off x="982302" y="5053790"/>
            <a:ext cx="185305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Cargo 3</a:t>
            </a:r>
            <a:endParaRPr sz="140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6" name="Google Shape;206;p20"/>
          <p:cNvSpPr txBox="1"/>
          <p:nvPr/>
        </p:nvSpPr>
        <p:spPr>
          <a:xfrm>
            <a:off x="982302" y="5338483"/>
            <a:ext cx="18531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Perfil, conocimientos y especialidades para desempeñar el ccargo.</a:t>
            </a:r>
            <a:endParaRPr sz="140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7" name="Google Shape;207;p20"/>
          <p:cNvSpPr txBox="1"/>
          <p:nvPr/>
        </p:nvSpPr>
        <p:spPr>
          <a:xfrm>
            <a:off x="4077897" y="5053790"/>
            <a:ext cx="185305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Cargo 4</a:t>
            </a:r>
            <a:endParaRPr sz="140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8" name="Google Shape;208;p20"/>
          <p:cNvSpPr txBox="1"/>
          <p:nvPr/>
        </p:nvSpPr>
        <p:spPr>
          <a:xfrm>
            <a:off x="4077897" y="5338483"/>
            <a:ext cx="18531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Perfil, conocimientos y especialidades para desempeñar el ccargo.</a:t>
            </a:r>
            <a:endParaRPr sz="140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13" name="Google Shape;2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547" y="371775"/>
            <a:ext cx="2247178" cy="4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0"/>
          <p:cNvSpPr/>
          <p:nvPr/>
        </p:nvSpPr>
        <p:spPr>
          <a:xfrm>
            <a:off x="-1" y="0"/>
            <a:ext cx="6261300" cy="6858000"/>
          </a:xfrm>
          <a:prstGeom prst="rect">
            <a:avLst/>
          </a:prstGeom>
          <a:solidFill>
            <a:srgbClr val="1716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0"/>
          <p:cNvSpPr txBox="1"/>
          <p:nvPr/>
        </p:nvSpPr>
        <p:spPr>
          <a:xfrm>
            <a:off x="1085803" y="1225942"/>
            <a:ext cx="4083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Finanzas</a:t>
            </a:r>
            <a:endParaRPr sz="1400" i="0" u="none" strike="noStrike" cap="non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49" name="Google Shape;249;p10"/>
          <p:cNvSpPr/>
          <p:nvPr/>
        </p:nvSpPr>
        <p:spPr>
          <a:xfrm>
            <a:off x="0" y="3092054"/>
            <a:ext cx="141140" cy="67389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0"/>
          <p:cNvSpPr/>
          <p:nvPr/>
        </p:nvSpPr>
        <p:spPr>
          <a:xfrm>
            <a:off x="12050860" y="3092054"/>
            <a:ext cx="141140" cy="673893"/>
          </a:xfrm>
          <a:prstGeom prst="rect">
            <a:avLst/>
          </a:prstGeom>
          <a:solidFill>
            <a:srgbClr val="1716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0"/>
          <p:cNvSpPr txBox="1"/>
          <p:nvPr/>
        </p:nvSpPr>
        <p:spPr>
          <a:xfrm>
            <a:off x="11300460" y="6270782"/>
            <a:ext cx="750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171616"/>
                </a:solidFill>
                <a:latin typeface="Montserrat"/>
                <a:ea typeface="Montserrat"/>
                <a:cs typeface="Montserrat"/>
                <a:sym typeface="Montserrat"/>
              </a:rPr>
              <a:t>2024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0"/>
          <p:cNvSpPr txBox="1"/>
          <p:nvPr/>
        </p:nvSpPr>
        <p:spPr>
          <a:xfrm>
            <a:off x="1064675" y="2173275"/>
            <a:ext cx="4643700" cy="3658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20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Estado de </a:t>
            </a:r>
            <a:r>
              <a:rPr lang="en-US" sz="2000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Pérdidas</a:t>
            </a:r>
            <a:r>
              <a:rPr lang="en-US" sz="20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y </a:t>
            </a:r>
            <a:r>
              <a:rPr lang="en-US" sz="2000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Ganancias</a:t>
            </a:r>
            <a:endParaRPr sz="2000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Balance General</a:t>
            </a:r>
            <a:endParaRPr sz="2000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Flujo</a:t>
            </a:r>
            <a:r>
              <a:rPr lang="en-US" sz="20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2000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Efectivo</a:t>
            </a:r>
            <a:endParaRPr sz="2000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Tabla</a:t>
            </a:r>
            <a:r>
              <a:rPr lang="en-US" sz="20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2000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Capitalización</a:t>
            </a:r>
            <a:endParaRPr lang="en-US" sz="2000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CapTable</a:t>
            </a:r>
            <a:endParaRPr sz="2000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Propuesta</a:t>
            </a:r>
            <a:r>
              <a:rPr lang="en-US" sz="20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ronda</a:t>
            </a:r>
            <a:r>
              <a:rPr lang="en-US" sz="20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inversión</a:t>
            </a:r>
            <a:endParaRPr sz="2000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just" rtl="0">
              <a:lnSpc>
                <a:spcPct val="22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500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54" name="Google Shape;25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550" y="371774"/>
            <a:ext cx="2247175" cy="4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5"/>
          <p:cNvSpPr/>
          <p:nvPr/>
        </p:nvSpPr>
        <p:spPr>
          <a:xfrm>
            <a:off x="1" y="0"/>
            <a:ext cx="4804228" cy="6858000"/>
          </a:xfrm>
          <a:prstGeom prst="rect">
            <a:avLst/>
          </a:prstGeom>
          <a:solidFill>
            <a:srgbClr val="1716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25"/>
          <p:cNvSpPr txBox="1"/>
          <p:nvPr/>
        </p:nvSpPr>
        <p:spPr>
          <a:xfrm>
            <a:off x="6554774" y="3020581"/>
            <a:ext cx="44616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1" i="0" u="none" strike="noStrike" cap="none">
                <a:solidFill>
                  <a:srgbClr val="171616"/>
                </a:solidFill>
                <a:latin typeface="Inter"/>
                <a:ea typeface="Inter"/>
                <a:cs typeface="Inter"/>
                <a:sym typeface="Inter"/>
              </a:rPr>
              <a:t>GRACIAS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25"/>
          <p:cNvSpPr/>
          <p:nvPr/>
        </p:nvSpPr>
        <p:spPr>
          <a:xfrm>
            <a:off x="0" y="3092054"/>
            <a:ext cx="141140" cy="67389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25"/>
          <p:cNvSpPr/>
          <p:nvPr/>
        </p:nvSpPr>
        <p:spPr>
          <a:xfrm>
            <a:off x="12050860" y="3092054"/>
            <a:ext cx="141140" cy="673893"/>
          </a:xfrm>
          <a:prstGeom prst="rect">
            <a:avLst/>
          </a:prstGeom>
          <a:solidFill>
            <a:srgbClr val="1716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263;p2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4888" b="24882"/>
          <a:stretch/>
        </p:blipFill>
        <p:spPr>
          <a:xfrm>
            <a:off x="458775" y="1183454"/>
            <a:ext cx="5637226" cy="4491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716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5"/>
          <p:cNvSpPr txBox="1"/>
          <p:nvPr/>
        </p:nvSpPr>
        <p:spPr>
          <a:xfrm>
            <a:off x="830286" y="2040423"/>
            <a:ext cx="53877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Propuesta de empresa</a:t>
            </a:r>
            <a:endParaRPr sz="1400" b="0" i="0" u="none" strike="noStrike" cap="non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0" name="Google Shape;80;p5"/>
          <p:cNvSpPr/>
          <p:nvPr/>
        </p:nvSpPr>
        <p:spPr>
          <a:xfrm>
            <a:off x="0" y="3092054"/>
            <a:ext cx="141140" cy="67389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5"/>
          <p:cNvSpPr/>
          <p:nvPr/>
        </p:nvSpPr>
        <p:spPr>
          <a:xfrm>
            <a:off x="12050860" y="3092054"/>
            <a:ext cx="141140" cy="67389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5"/>
          <p:cNvSpPr txBox="1"/>
          <p:nvPr/>
        </p:nvSpPr>
        <p:spPr>
          <a:xfrm>
            <a:off x="10791825" y="6270782"/>
            <a:ext cx="719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2024</a:t>
            </a:r>
            <a:endParaRPr sz="8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5"/>
          <p:cNvSpPr txBox="1"/>
          <p:nvPr/>
        </p:nvSpPr>
        <p:spPr>
          <a:xfrm>
            <a:off x="881150" y="3092050"/>
            <a:ext cx="6892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08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200"/>
              <a:buFont typeface="Roboto"/>
              <a:buNone/>
            </a:pPr>
            <a:r>
              <a:rPr lang="en-US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Define en una sola frase tu negocio</a:t>
            </a:r>
            <a:endParaRPr sz="230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4" name="Google Shape;84;p5"/>
          <p:cNvSpPr txBox="1"/>
          <p:nvPr/>
        </p:nvSpPr>
        <p:spPr>
          <a:xfrm>
            <a:off x="8103654" y="4358670"/>
            <a:ext cx="1683784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sz="9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550" y="371774"/>
            <a:ext cx="2247175" cy="4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5"/>
          <p:cNvSpPr txBox="1"/>
          <p:nvPr/>
        </p:nvSpPr>
        <p:spPr>
          <a:xfrm rot="5400000">
            <a:off x="10424200" y="3321270"/>
            <a:ext cx="1957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FORMACIÓN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"/>
          <p:cNvSpPr/>
          <p:nvPr/>
        </p:nvSpPr>
        <p:spPr>
          <a:xfrm>
            <a:off x="7869422" y="0"/>
            <a:ext cx="4322700" cy="6858000"/>
          </a:xfrm>
          <a:prstGeom prst="rect">
            <a:avLst/>
          </a:prstGeom>
          <a:solidFill>
            <a:srgbClr val="1716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3"/>
          <p:cNvSpPr txBox="1"/>
          <p:nvPr/>
        </p:nvSpPr>
        <p:spPr>
          <a:xfrm>
            <a:off x="491993" y="1504297"/>
            <a:ext cx="4040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>
                <a:solidFill>
                  <a:srgbClr val="3E3D3B"/>
                </a:solidFill>
                <a:latin typeface="Oswald"/>
                <a:ea typeface="Oswald"/>
                <a:cs typeface="Oswald"/>
                <a:sym typeface="Oswald"/>
              </a:rPr>
              <a:t>Problema</a:t>
            </a:r>
            <a:endParaRPr sz="1400" i="0" u="none" strike="noStrike" cap="non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3" name="Google Shape;93;p3"/>
          <p:cNvSpPr txBox="1"/>
          <p:nvPr/>
        </p:nvSpPr>
        <p:spPr>
          <a:xfrm>
            <a:off x="11334750" y="6270782"/>
            <a:ext cx="7161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202</a:t>
            </a:r>
            <a:r>
              <a:rPr lang="en-US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3"/>
          <p:cNvSpPr txBox="1"/>
          <p:nvPr/>
        </p:nvSpPr>
        <p:spPr>
          <a:xfrm>
            <a:off x="491992" y="2750792"/>
            <a:ext cx="65418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20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Describe el dolor del cliente.</a:t>
            </a:r>
            <a:endParaRPr sz="2000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20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Describe cómo el cliente aborda el problema a día de hoy.</a:t>
            </a:r>
            <a:endParaRPr sz="2000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" name="Google Shape;95;p3"/>
          <p:cNvSpPr/>
          <p:nvPr/>
        </p:nvSpPr>
        <p:spPr>
          <a:xfrm>
            <a:off x="0" y="3092054"/>
            <a:ext cx="141140" cy="673893"/>
          </a:xfrm>
          <a:prstGeom prst="rect">
            <a:avLst/>
          </a:prstGeom>
          <a:solidFill>
            <a:srgbClr val="1716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3"/>
          <p:cNvSpPr/>
          <p:nvPr/>
        </p:nvSpPr>
        <p:spPr>
          <a:xfrm>
            <a:off x="12050860" y="3092054"/>
            <a:ext cx="141140" cy="67389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3"/>
          <p:cNvSpPr txBox="1"/>
          <p:nvPr/>
        </p:nvSpPr>
        <p:spPr>
          <a:xfrm rot="5400000">
            <a:off x="10424200" y="3321270"/>
            <a:ext cx="1957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PITCH</a:t>
            </a:r>
            <a:endParaRPr sz="140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98" name="Google Shape;98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547" y="371775"/>
            <a:ext cx="2247178" cy="4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/>
          <p:nvPr/>
        </p:nvSpPr>
        <p:spPr>
          <a:xfrm>
            <a:off x="4322578" y="3429001"/>
            <a:ext cx="7869422" cy="3429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4"/>
          <p:cNvSpPr/>
          <p:nvPr/>
        </p:nvSpPr>
        <p:spPr>
          <a:xfrm>
            <a:off x="0" y="0"/>
            <a:ext cx="4322578" cy="6858000"/>
          </a:xfrm>
          <a:prstGeom prst="rect">
            <a:avLst/>
          </a:prstGeom>
          <a:solidFill>
            <a:srgbClr val="1716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4"/>
          <p:cNvSpPr txBox="1"/>
          <p:nvPr/>
        </p:nvSpPr>
        <p:spPr>
          <a:xfrm>
            <a:off x="5025656" y="942355"/>
            <a:ext cx="4026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>
                <a:solidFill>
                  <a:srgbClr val="3E3D3B"/>
                </a:solidFill>
                <a:latin typeface="Oswald"/>
                <a:ea typeface="Oswald"/>
                <a:cs typeface="Oswald"/>
                <a:sym typeface="Oswald"/>
              </a:rPr>
              <a:t>SOLUCIÓN</a:t>
            </a:r>
            <a:endParaRPr sz="1400" i="0" u="none" strike="noStrike" cap="non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6" name="Google Shape;106;p4"/>
          <p:cNvSpPr txBox="1"/>
          <p:nvPr/>
        </p:nvSpPr>
        <p:spPr>
          <a:xfrm>
            <a:off x="5025650" y="2136775"/>
            <a:ext cx="6356400" cy="10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Demuestra la propuesta de valor de tu empresa para mejorar la vida del cliente.</a:t>
            </a:r>
            <a:endParaRPr sz="2000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7" name="Google Shape;107;p4"/>
          <p:cNvSpPr/>
          <p:nvPr/>
        </p:nvSpPr>
        <p:spPr>
          <a:xfrm>
            <a:off x="12050860" y="3092054"/>
            <a:ext cx="141140" cy="673893"/>
          </a:xfrm>
          <a:prstGeom prst="rect">
            <a:avLst/>
          </a:prstGeom>
          <a:solidFill>
            <a:srgbClr val="1716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4"/>
          <p:cNvSpPr txBox="1"/>
          <p:nvPr/>
        </p:nvSpPr>
        <p:spPr>
          <a:xfrm>
            <a:off x="11006934" y="6270782"/>
            <a:ext cx="7504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171616"/>
                </a:solidFill>
                <a:latin typeface="Montserrat"/>
                <a:ea typeface="Montserrat"/>
                <a:cs typeface="Montserrat"/>
                <a:sym typeface="Montserrat"/>
              </a:rPr>
              <a:t>202</a:t>
            </a:r>
            <a:r>
              <a:rPr lang="en-US" sz="800">
                <a:solidFill>
                  <a:srgbClr val="171616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4"/>
          <p:cNvSpPr txBox="1"/>
          <p:nvPr/>
        </p:nvSpPr>
        <p:spPr>
          <a:xfrm rot="5400000">
            <a:off x="10670734" y="3321270"/>
            <a:ext cx="1957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>
                <a:solidFill>
                  <a:srgbClr val="171616"/>
                </a:solidFill>
                <a:latin typeface="Inter"/>
                <a:ea typeface="Inter"/>
                <a:cs typeface="Inter"/>
                <a:sym typeface="Inter"/>
              </a:rPr>
              <a:t>PITCH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550" y="371774"/>
            <a:ext cx="2247175" cy="4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4"/>
          <p:cNvSpPr txBox="1"/>
          <p:nvPr/>
        </p:nvSpPr>
        <p:spPr>
          <a:xfrm>
            <a:off x="5025650" y="3581625"/>
            <a:ext cx="6065100" cy="24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Muestra dónde se encuentra físicamente tu producto.</a:t>
            </a:r>
            <a:endParaRPr sz="2000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Proporciona casos de uso.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"/>
          <p:cNvSpPr/>
          <p:nvPr/>
        </p:nvSpPr>
        <p:spPr>
          <a:xfrm>
            <a:off x="7869422" y="0"/>
            <a:ext cx="4322578" cy="6858000"/>
          </a:xfrm>
          <a:prstGeom prst="rect">
            <a:avLst/>
          </a:prstGeom>
          <a:solidFill>
            <a:srgbClr val="1716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6"/>
          <p:cNvSpPr txBox="1"/>
          <p:nvPr/>
        </p:nvSpPr>
        <p:spPr>
          <a:xfrm>
            <a:off x="565059" y="1402205"/>
            <a:ext cx="54849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>
                <a:solidFill>
                  <a:srgbClr val="3E3D3B"/>
                </a:solidFill>
                <a:latin typeface="Oswald"/>
                <a:ea typeface="Oswald"/>
                <a:cs typeface="Oswald"/>
                <a:sym typeface="Oswald"/>
              </a:rPr>
              <a:t>Por qué ahora</a:t>
            </a:r>
            <a:endParaRPr sz="1400" i="0" u="none" strike="noStrike" cap="non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8" name="Google Shape;118;p6"/>
          <p:cNvSpPr txBox="1"/>
          <p:nvPr/>
        </p:nvSpPr>
        <p:spPr>
          <a:xfrm>
            <a:off x="565050" y="3092050"/>
            <a:ext cx="5301300" cy="20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171616"/>
                </a:solidFill>
                <a:latin typeface="Poppins"/>
                <a:ea typeface="Poppins"/>
                <a:cs typeface="Poppins"/>
                <a:sym typeface="Poppins"/>
              </a:rPr>
              <a:t>Configura la evolución histórica de tu categoría.</a:t>
            </a:r>
            <a:endParaRPr sz="2000">
              <a:solidFill>
                <a:srgbClr val="17161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17161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171616"/>
                </a:solidFill>
                <a:latin typeface="Poppins"/>
                <a:ea typeface="Poppins"/>
                <a:cs typeface="Poppins"/>
                <a:sym typeface="Poppins"/>
              </a:rPr>
              <a:t>Define tendencias recientes que hagan posible tu solución.</a:t>
            </a:r>
            <a:endParaRPr sz="2000">
              <a:solidFill>
                <a:srgbClr val="17161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>
              <a:solidFill>
                <a:srgbClr val="17161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9" name="Google Shape;119;p6"/>
          <p:cNvSpPr txBox="1"/>
          <p:nvPr/>
        </p:nvSpPr>
        <p:spPr>
          <a:xfrm>
            <a:off x="11334750" y="6270782"/>
            <a:ext cx="71611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202</a:t>
            </a:r>
            <a:r>
              <a:rPr lang="en-US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6"/>
          <p:cNvSpPr txBox="1"/>
          <p:nvPr/>
        </p:nvSpPr>
        <p:spPr>
          <a:xfrm rot="5400000">
            <a:off x="10424148" y="3321278"/>
            <a:ext cx="195786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PITCH</a:t>
            </a:r>
            <a:endParaRPr sz="140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" name="Google Shape;121;p6"/>
          <p:cNvSpPr/>
          <p:nvPr/>
        </p:nvSpPr>
        <p:spPr>
          <a:xfrm>
            <a:off x="0" y="3092054"/>
            <a:ext cx="141140" cy="673893"/>
          </a:xfrm>
          <a:prstGeom prst="rect">
            <a:avLst/>
          </a:prstGeom>
          <a:solidFill>
            <a:srgbClr val="1716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6"/>
          <p:cNvSpPr/>
          <p:nvPr/>
        </p:nvSpPr>
        <p:spPr>
          <a:xfrm>
            <a:off x="12050860" y="3092054"/>
            <a:ext cx="141140" cy="67389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547" y="371775"/>
            <a:ext cx="2247178" cy="4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2"/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rgbClr val="1716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2"/>
          <p:cNvSpPr txBox="1"/>
          <p:nvPr/>
        </p:nvSpPr>
        <p:spPr>
          <a:xfrm>
            <a:off x="6096000" y="3420500"/>
            <a:ext cx="4995900" cy="23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171616"/>
                </a:solidFill>
                <a:latin typeface="Poppins"/>
                <a:ea typeface="Poppins"/>
                <a:cs typeface="Poppins"/>
                <a:sym typeface="Poppins"/>
              </a:rPr>
              <a:t>Define el </a:t>
            </a:r>
            <a:r>
              <a:rPr lang="en-US" b="1">
                <a:solidFill>
                  <a:srgbClr val="171616"/>
                </a:solidFill>
                <a:latin typeface="Poppins"/>
                <a:ea typeface="Poppins"/>
                <a:cs typeface="Poppins"/>
                <a:sym typeface="Poppins"/>
              </a:rPr>
              <a:t>TAM </a:t>
            </a:r>
            <a:r>
              <a:rPr lang="en-US">
                <a:solidFill>
                  <a:srgbClr val="171616"/>
                </a:solidFill>
                <a:latin typeface="Poppins"/>
                <a:ea typeface="Poppins"/>
                <a:cs typeface="Poppins"/>
                <a:sym typeface="Poppins"/>
              </a:rPr>
              <a:t>(</a:t>
            </a:r>
            <a:r>
              <a:rPr lang="en-US">
                <a:solidFill>
                  <a:srgbClr val="374151"/>
                </a:solidFill>
                <a:latin typeface="Poppins"/>
                <a:ea typeface="Poppins"/>
                <a:cs typeface="Poppins"/>
                <a:sym typeface="Poppins"/>
              </a:rPr>
              <a:t>tamaño total del mercado que existe para tu producto o servicio en un nivel global o general)</a:t>
            </a:r>
            <a:endParaRPr>
              <a:solidFill>
                <a:srgbClr val="37415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>
              <a:solidFill>
                <a:srgbClr val="37415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374151"/>
                </a:solidFill>
                <a:latin typeface="Poppins"/>
                <a:ea typeface="Poppins"/>
                <a:cs typeface="Poppins"/>
                <a:sym typeface="Poppins"/>
              </a:rPr>
              <a:t>Define el </a:t>
            </a:r>
            <a:r>
              <a:rPr lang="en-US" b="1">
                <a:solidFill>
                  <a:srgbClr val="374151"/>
                </a:solidFill>
                <a:latin typeface="Poppins"/>
                <a:ea typeface="Poppins"/>
                <a:cs typeface="Poppins"/>
                <a:sym typeface="Poppins"/>
              </a:rPr>
              <a:t>SAM </a:t>
            </a:r>
            <a:r>
              <a:rPr lang="en-US">
                <a:solidFill>
                  <a:srgbClr val="374151"/>
                </a:solidFill>
                <a:latin typeface="Poppins"/>
                <a:ea typeface="Poppins"/>
                <a:cs typeface="Poppins"/>
                <a:sym typeface="Poppins"/>
              </a:rPr>
              <a:t>(tamaño tomando en cuenta las limitaciones de tu negocio, como geografía, demografía u otras restricciones)</a:t>
            </a:r>
            <a:endParaRPr>
              <a:solidFill>
                <a:srgbClr val="37415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>
              <a:solidFill>
                <a:srgbClr val="37415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374151"/>
                </a:solidFill>
                <a:latin typeface="Poppins"/>
                <a:ea typeface="Poppins"/>
                <a:cs typeface="Poppins"/>
                <a:sym typeface="Poppins"/>
              </a:rPr>
              <a:t>Define el </a:t>
            </a:r>
            <a:r>
              <a:rPr lang="en-US" b="1">
                <a:solidFill>
                  <a:srgbClr val="374151"/>
                </a:solidFill>
                <a:latin typeface="Poppins"/>
                <a:ea typeface="Poppins"/>
                <a:cs typeface="Poppins"/>
                <a:sym typeface="Poppins"/>
              </a:rPr>
              <a:t>SOM </a:t>
            </a:r>
            <a:r>
              <a:rPr lang="en-US">
                <a:solidFill>
                  <a:srgbClr val="374151"/>
                </a:solidFill>
                <a:latin typeface="Poppins"/>
                <a:ea typeface="Poppins"/>
                <a:cs typeface="Poppins"/>
                <a:sym typeface="Poppins"/>
              </a:rPr>
              <a:t>(parte del SAM que tu empresa planea capturar o alcanzar)</a:t>
            </a:r>
            <a:endParaRPr>
              <a:solidFill>
                <a:srgbClr val="37415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0" name="Google Shape;130;p12"/>
          <p:cNvSpPr txBox="1"/>
          <p:nvPr/>
        </p:nvSpPr>
        <p:spPr>
          <a:xfrm>
            <a:off x="6096000" y="881041"/>
            <a:ext cx="49959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4400">
                <a:solidFill>
                  <a:srgbClr val="3E3D3B"/>
                </a:solidFill>
                <a:latin typeface="Oswald"/>
                <a:ea typeface="Oswald"/>
                <a:cs typeface="Oswald"/>
                <a:sym typeface="Oswald"/>
              </a:rPr>
              <a:t>Tamaño del mercado</a:t>
            </a:r>
            <a:endParaRPr sz="4400" i="0" u="none" strike="noStrike" cap="non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1" name="Google Shape;131;p12"/>
          <p:cNvSpPr/>
          <p:nvPr/>
        </p:nvSpPr>
        <p:spPr>
          <a:xfrm>
            <a:off x="0" y="3092054"/>
            <a:ext cx="141140" cy="67389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2"/>
          <p:cNvSpPr/>
          <p:nvPr/>
        </p:nvSpPr>
        <p:spPr>
          <a:xfrm>
            <a:off x="12050860" y="3092054"/>
            <a:ext cx="141140" cy="673893"/>
          </a:xfrm>
          <a:prstGeom prst="rect">
            <a:avLst/>
          </a:prstGeom>
          <a:solidFill>
            <a:srgbClr val="1716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2"/>
          <p:cNvSpPr txBox="1"/>
          <p:nvPr/>
        </p:nvSpPr>
        <p:spPr>
          <a:xfrm>
            <a:off x="11300460" y="6270782"/>
            <a:ext cx="7504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171616"/>
                </a:solidFill>
                <a:latin typeface="Montserrat"/>
                <a:ea typeface="Montserrat"/>
                <a:cs typeface="Montserrat"/>
                <a:sym typeface="Montserrat"/>
              </a:rPr>
              <a:t>202</a:t>
            </a:r>
            <a:r>
              <a:rPr lang="en-US" sz="800">
                <a:solidFill>
                  <a:srgbClr val="171616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550" y="371774"/>
            <a:ext cx="2247175" cy="4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2"/>
          <p:cNvSpPr txBox="1"/>
          <p:nvPr/>
        </p:nvSpPr>
        <p:spPr>
          <a:xfrm>
            <a:off x="6096000" y="1820300"/>
            <a:ext cx="4995900" cy="10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000">
                <a:solidFill>
                  <a:srgbClr val="171616"/>
                </a:solidFill>
                <a:latin typeface="Poppins"/>
                <a:ea typeface="Poppins"/>
                <a:cs typeface="Poppins"/>
                <a:sym typeface="Poppins"/>
              </a:rPr>
              <a:t>Identifica y perfila el cliente al que vas dirigido.</a:t>
            </a:r>
            <a:endParaRPr sz="2000">
              <a:solidFill>
                <a:srgbClr val="37415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>
              <a:solidFill>
                <a:srgbClr val="37415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6" name="Google Shape;136;p12"/>
          <p:cNvSpPr/>
          <p:nvPr/>
        </p:nvSpPr>
        <p:spPr>
          <a:xfrm>
            <a:off x="729001" y="3077198"/>
            <a:ext cx="3168300" cy="3168300"/>
          </a:xfrm>
          <a:prstGeom prst="ellipse">
            <a:avLst/>
          </a:prstGeom>
          <a:noFill/>
          <a:ln w="12700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2"/>
          <p:cNvSpPr/>
          <p:nvPr/>
        </p:nvSpPr>
        <p:spPr>
          <a:xfrm>
            <a:off x="1099030" y="3817257"/>
            <a:ext cx="2428200" cy="2428200"/>
          </a:xfrm>
          <a:prstGeom prst="ellipse">
            <a:avLst/>
          </a:prstGeom>
          <a:noFill/>
          <a:ln w="12700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2"/>
          <p:cNvSpPr/>
          <p:nvPr/>
        </p:nvSpPr>
        <p:spPr>
          <a:xfrm>
            <a:off x="1550188" y="4719572"/>
            <a:ext cx="1525800" cy="1525800"/>
          </a:xfrm>
          <a:prstGeom prst="ellipse">
            <a:avLst/>
          </a:prstGeom>
          <a:noFill/>
          <a:ln w="12700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2"/>
          <p:cNvSpPr txBox="1"/>
          <p:nvPr/>
        </p:nvSpPr>
        <p:spPr>
          <a:xfrm>
            <a:off x="1744002" y="3373573"/>
            <a:ext cx="1123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2"/>
          <p:cNvSpPr txBox="1"/>
          <p:nvPr/>
        </p:nvSpPr>
        <p:spPr>
          <a:xfrm>
            <a:off x="1744002" y="4217697"/>
            <a:ext cx="1123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2"/>
          <p:cNvSpPr txBox="1"/>
          <p:nvPr/>
        </p:nvSpPr>
        <p:spPr>
          <a:xfrm>
            <a:off x="1744002" y="5429013"/>
            <a:ext cx="1123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a35f46fbd6_0_31"/>
          <p:cNvSpPr/>
          <p:nvPr/>
        </p:nvSpPr>
        <p:spPr>
          <a:xfrm>
            <a:off x="7869422" y="0"/>
            <a:ext cx="4322700" cy="6858000"/>
          </a:xfrm>
          <a:prstGeom prst="rect">
            <a:avLst/>
          </a:prstGeom>
          <a:solidFill>
            <a:srgbClr val="1716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g2a35f46fbd6_0_31"/>
          <p:cNvSpPr txBox="1"/>
          <p:nvPr/>
        </p:nvSpPr>
        <p:spPr>
          <a:xfrm>
            <a:off x="491993" y="1504297"/>
            <a:ext cx="4040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>
                <a:solidFill>
                  <a:srgbClr val="3E3D3B"/>
                </a:solidFill>
                <a:latin typeface="Oswald"/>
                <a:ea typeface="Oswald"/>
                <a:cs typeface="Oswald"/>
                <a:sym typeface="Oswald"/>
              </a:rPr>
              <a:t>Competidores</a:t>
            </a:r>
            <a:endParaRPr sz="1400" i="0" u="none" strike="noStrike" cap="non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8" name="Google Shape;148;g2a35f46fbd6_0_31"/>
          <p:cNvSpPr txBox="1"/>
          <p:nvPr/>
        </p:nvSpPr>
        <p:spPr>
          <a:xfrm>
            <a:off x="11334750" y="6270782"/>
            <a:ext cx="7161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202</a:t>
            </a:r>
            <a:r>
              <a:rPr lang="en-US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g2a35f46fbd6_0_31"/>
          <p:cNvSpPr txBox="1"/>
          <p:nvPr/>
        </p:nvSpPr>
        <p:spPr>
          <a:xfrm>
            <a:off x="491992" y="2750792"/>
            <a:ext cx="6541800" cy="10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20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Lista de competidores.</a:t>
            </a:r>
            <a:endParaRPr sz="2000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20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Lista de las ventajas de tus competidores.</a:t>
            </a:r>
            <a:endParaRPr sz="2000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0" name="Google Shape;150;g2a35f46fbd6_0_31"/>
          <p:cNvSpPr/>
          <p:nvPr/>
        </p:nvSpPr>
        <p:spPr>
          <a:xfrm>
            <a:off x="0" y="3092054"/>
            <a:ext cx="141000" cy="673800"/>
          </a:xfrm>
          <a:prstGeom prst="rect">
            <a:avLst/>
          </a:prstGeom>
          <a:solidFill>
            <a:srgbClr val="1716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2a35f46fbd6_0_31"/>
          <p:cNvSpPr/>
          <p:nvPr/>
        </p:nvSpPr>
        <p:spPr>
          <a:xfrm>
            <a:off x="12050860" y="3092054"/>
            <a:ext cx="141000" cy="673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2a35f46fbd6_0_31"/>
          <p:cNvSpPr txBox="1"/>
          <p:nvPr/>
        </p:nvSpPr>
        <p:spPr>
          <a:xfrm rot="5400000">
            <a:off x="10424200" y="3321270"/>
            <a:ext cx="1957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PITCH</a:t>
            </a:r>
            <a:endParaRPr sz="140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53" name="Google Shape;153;g2a35f46fbd6_0_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547" y="371775"/>
            <a:ext cx="2247178" cy="4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2a35f46fbd6_0_3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11621" r="11621"/>
          <a:stretch/>
        </p:blipFill>
        <p:spPr>
          <a:xfrm>
            <a:off x="6771063" y="3947628"/>
            <a:ext cx="3619501" cy="2910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a35f46fbd6_0_43"/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rgbClr val="1716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g2a35f46fbd6_0_43"/>
          <p:cNvSpPr txBox="1"/>
          <p:nvPr/>
        </p:nvSpPr>
        <p:spPr>
          <a:xfrm>
            <a:off x="6096000" y="3420500"/>
            <a:ext cx="4995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171616"/>
                </a:solidFill>
                <a:latin typeface="Poppins"/>
                <a:ea typeface="Poppins"/>
                <a:cs typeface="Poppins"/>
                <a:sym typeface="Poppins"/>
              </a:rPr>
              <a:t>Hoja de ruta para el desarrollo.</a:t>
            </a:r>
            <a:endParaRPr>
              <a:solidFill>
                <a:srgbClr val="37415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1" name="Google Shape;161;g2a35f46fbd6_0_43"/>
          <p:cNvSpPr txBox="1"/>
          <p:nvPr/>
        </p:nvSpPr>
        <p:spPr>
          <a:xfrm>
            <a:off x="6096000" y="881041"/>
            <a:ext cx="49959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4400">
                <a:solidFill>
                  <a:srgbClr val="3E3D3B"/>
                </a:solidFill>
                <a:latin typeface="Oswald"/>
                <a:ea typeface="Oswald"/>
                <a:cs typeface="Oswald"/>
                <a:sym typeface="Oswald"/>
              </a:rPr>
              <a:t>Producto</a:t>
            </a:r>
            <a:endParaRPr sz="4400" i="0" u="none" strike="noStrike" cap="non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2" name="Google Shape;162;g2a35f46fbd6_0_43"/>
          <p:cNvSpPr/>
          <p:nvPr/>
        </p:nvSpPr>
        <p:spPr>
          <a:xfrm>
            <a:off x="0" y="3092054"/>
            <a:ext cx="141000" cy="673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2a35f46fbd6_0_43"/>
          <p:cNvSpPr/>
          <p:nvPr/>
        </p:nvSpPr>
        <p:spPr>
          <a:xfrm>
            <a:off x="12050860" y="3092054"/>
            <a:ext cx="141000" cy="673800"/>
          </a:xfrm>
          <a:prstGeom prst="rect">
            <a:avLst/>
          </a:prstGeom>
          <a:solidFill>
            <a:srgbClr val="1716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g2a35f46fbd6_0_43"/>
          <p:cNvSpPr txBox="1"/>
          <p:nvPr/>
        </p:nvSpPr>
        <p:spPr>
          <a:xfrm>
            <a:off x="11300460" y="6270782"/>
            <a:ext cx="750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171616"/>
                </a:solidFill>
                <a:latin typeface="Montserrat"/>
                <a:ea typeface="Montserrat"/>
                <a:cs typeface="Montserrat"/>
                <a:sym typeface="Montserrat"/>
              </a:rPr>
              <a:t>202</a:t>
            </a:r>
            <a:r>
              <a:rPr lang="en-US" sz="800">
                <a:solidFill>
                  <a:srgbClr val="171616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g2a35f46fbd6_0_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550" y="371774"/>
            <a:ext cx="2247175" cy="4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g2a35f46fbd6_0_43"/>
          <p:cNvSpPr txBox="1"/>
          <p:nvPr/>
        </p:nvSpPr>
        <p:spPr>
          <a:xfrm>
            <a:off x="6096000" y="1820300"/>
            <a:ext cx="4995900" cy="12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000">
                <a:solidFill>
                  <a:srgbClr val="171616"/>
                </a:solidFill>
                <a:latin typeface="Poppins"/>
                <a:ea typeface="Poppins"/>
                <a:cs typeface="Poppins"/>
                <a:sym typeface="Poppins"/>
              </a:rPr>
              <a:t>Línea de productos </a:t>
            </a:r>
            <a:endParaRPr sz="2000">
              <a:solidFill>
                <a:srgbClr val="17161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>
                <a:solidFill>
                  <a:srgbClr val="171616"/>
                </a:solidFill>
                <a:latin typeface="Poppins"/>
                <a:ea typeface="Poppins"/>
                <a:cs typeface="Poppins"/>
                <a:sym typeface="Poppins"/>
              </a:rPr>
              <a:t>(factor de forma, funcionalidad, características, arquitectura, propiedad intelectual)</a:t>
            </a:r>
            <a:endParaRPr sz="1500">
              <a:solidFill>
                <a:srgbClr val="37415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>
              <a:solidFill>
                <a:srgbClr val="37415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ec35790bed_0_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716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g1ec35790bed_0_7"/>
          <p:cNvSpPr txBox="1"/>
          <p:nvPr/>
        </p:nvSpPr>
        <p:spPr>
          <a:xfrm>
            <a:off x="830286" y="2040423"/>
            <a:ext cx="53877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Modelo de negocio</a:t>
            </a:r>
            <a:endParaRPr sz="1400" b="0" i="0" u="none" strike="noStrike" cap="non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73" name="Google Shape;173;g1ec35790bed_0_7"/>
          <p:cNvSpPr/>
          <p:nvPr/>
        </p:nvSpPr>
        <p:spPr>
          <a:xfrm>
            <a:off x="0" y="3092054"/>
            <a:ext cx="141000" cy="673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1ec35790bed_0_7"/>
          <p:cNvSpPr/>
          <p:nvPr/>
        </p:nvSpPr>
        <p:spPr>
          <a:xfrm>
            <a:off x="12050860" y="3092054"/>
            <a:ext cx="141000" cy="673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1ec35790bed_0_7"/>
          <p:cNvSpPr txBox="1"/>
          <p:nvPr/>
        </p:nvSpPr>
        <p:spPr>
          <a:xfrm>
            <a:off x="10791825" y="6270782"/>
            <a:ext cx="719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2024</a:t>
            </a:r>
            <a:endParaRPr sz="8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g1ec35790bed_0_7"/>
          <p:cNvSpPr txBox="1"/>
          <p:nvPr/>
        </p:nvSpPr>
        <p:spPr>
          <a:xfrm>
            <a:off x="830275" y="4492500"/>
            <a:ext cx="68925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0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Precios</a:t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50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Tamaño promedio de cuenta y/o valor de por vida</a:t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50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Modelo de ventas y distribución</a:t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50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Lista de clientes/canales</a:t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508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200"/>
              <a:buFont typeface="Roboto"/>
              <a:buNone/>
            </a:pP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77" name="Google Shape;177;g1ec35790bed_0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550" y="371774"/>
            <a:ext cx="2247175" cy="4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g1ec35790bed_0_7"/>
          <p:cNvSpPr txBox="1"/>
          <p:nvPr/>
        </p:nvSpPr>
        <p:spPr>
          <a:xfrm rot="5400000">
            <a:off x="10424200" y="3321270"/>
            <a:ext cx="1957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PITCH</a:t>
            </a:r>
            <a:endParaRPr sz="140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320</Words>
  <Application>Microsoft Macintosh PowerPoint</Application>
  <PresentationFormat>Panorámica</PresentationFormat>
  <Paragraphs>82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Roboto</vt:lpstr>
      <vt:lpstr>Calibri</vt:lpstr>
      <vt:lpstr>Oswald</vt:lpstr>
      <vt:lpstr>Inter</vt:lpstr>
      <vt:lpstr>Poppins</vt:lpstr>
      <vt:lpstr>Arial</vt:lpstr>
      <vt:lpstr>Montserrat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Imran</dc:creator>
  <cp:lastModifiedBy>Microsoft Office User</cp:lastModifiedBy>
  <cp:revision>1</cp:revision>
  <dcterms:created xsi:type="dcterms:W3CDTF">2023-01-31T20:55:12Z</dcterms:created>
  <dcterms:modified xsi:type="dcterms:W3CDTF">2023-12-07T14:37:03Z</dcterms:modified>
</cp:coreProperties>
</file>